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f9530c5a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7f9530c5a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f9530c5a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7f9530c5a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f9530c5a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f9530c5a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7f9530c5a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7f9530c5a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c5655da2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ac5655da2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f9530c5a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7f9530c5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f9530c5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7f9530c5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f9530c5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f9530c5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f9530c5a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f9530c5a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c5655da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ac5655da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f9530c5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7f9530c5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c5655da2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c5655da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c5655da2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c5655da2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f9530c5a7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f9530c5a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f9530c5a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7f9530c5a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i.org/10.1103%2FPhysRev.53.318" TargetMode="External"/><Relationship Id="rId4" Type="http://schemas.openxmlformats.org/officeDocument/2006/relationships/hyperlink" Target="https://en.wikipedia.org/wiki/Physical_Review" TargetMode="External"/><Relationship Id="rId11" Type="http://schemas.openxmlformats.org/officeDocument/2006/relationships/hyperlink" Target="https://doi.org/10.1038%2Fnpre.2009.3267.5" TargetMode="External"/><Relationship Id="rId10" Type="http://schemas.openxmlformats.org/officeDocument/2006/relationships/hyperlink" Target="https://en.wikipedia.org/wiki/Doi_(identifier)" TargetMode="External"/><Relationship Id="rId9" Type="http://schemas.openxmlformats.org/officeDocument/2006/relationships/hyperlink" Target="https://doi.org/10.1038%2Fnpre.2009.3267.5" TargetMode="External"/><Relationship Id="rId5" Type="http://schemas.openxmlformats.org/officeDocument/2006/relationships/hyperlink" Target="https://en.wikipedia.org/wiki/Bibcode_(identifier)" TargetMode="External"/><Relationship Id="rId6" Type="http://schemas.openxmlformats.org/officeDocument/2006/relationships/hyperlink" Target="https://ui.adsabs.harvard.edu/abs/1938PhRv...53..318R" TargetMode="External"/><Relationship Id="rId7" Type="http://schemas.openxmlformats.org/officeDocument/2006/relationships/hyperlink" Target="https://en.wikipedia.org/wiki/Doi_(identifier)" TargetMode="External"/><Relationship Id="rId8" Type="http://schemas.openxmlformats.org/officeDocument/2006/relationships/hyperlink" Target="https://doi.org/10.1103%2FPhysRev.53.31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Nuclear Magnetic Resonance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310550" y="31573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Arman Rasheed and Vishnu Nair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945800" y="11161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Before we conducted the experiment, we established resonance between the two waveforms.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was </a:t>
            </a:r>
            <a:r>
              <a:rPr lang="en" sz="1500"/>
              <a:t>achieved</a:t>
            </a:r>
            <a:r>
              <a:rPr lang="en" sz="1500"/>
              <a:t> by aligning the waves so that their initial peak are in the same vertical position.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divisions for the waveforms are 2V and 0.1V for the top and bottom waveforms, respectively.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top waveform represents the pickup probe frequency and the bottom waveform is the synthesizer frequency.</a:t>
            </a:r>
            <a:endParaRPr sz="1500"/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11044" l="0" r="0" t="27253"/>
          <a:stretch/>
        </p:blipFill>
        <p:spPr>
          <a:xfrm>
            <a:off x="5019378" y="1307850"/>
            <a:ext cx="3854322" cy="3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 Cont.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1051550" y="928600"/>
            <a:ext cx="3684600" cy="26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Within this waveform, we observe the </a:t>
            </a:r>
            <a:r>
              <a:rPr lang="en" sz="1400"/>
              <a:t>phenomenon</a:t>
            </a:r>
            <a:r>
              <a:rPr lang="en" sz="1400"/>
              <a:t> known as Free-Induction Decay(FID).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FID is the term used to describe the signal </a:t>
            </a:r>
            <a:r>
              <a:rPr lang="en" sz="1400"/>
              <a:t>produced</a:t>
            </a:r>
            <a:r>
              <a:rPr lang="en" sz="1400"/>
              <a:t> when a 90</a:t>
            </a:r>
            <a:r>
              <a:rPr baseline="30000" lang="en" sz="1400"/>
              <a:t>o</a:t>
            </a:r>
            <a:r>
              <a:rPr baseline="-25000" lang="en" sz="1400"/>
              <a:t> </a:t>
            </a:r>
            <a:r>
              <a:rPr lang="en" sz="1400"/>
              <a:t> pulse, representing an unaligned spin magnetization, is projected </a:t>
            </a:r>
            <a:r>
              <a:rPr lang="en" sz="1400"/>
              <a:t>onto</a:t>
            </a:r>
            <a:r>
              <a:rPr lang="en" sz="1400"/>
              <a:t> an external magnetic field.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waveform shows the spins of the nuclei dephasing over time with respect to a decay constant.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decay constant gives us the T</a:t>
            </a:r>
            <a:r>
              <a:rPr baseline="-25000" lang="en" sz="1400"/>
              <a:t>1</a:t>
            </a:r>
            <a:r>
              <a:rPr lang="en" sz="1400"/>
              <a:t> relaxation time.</a:t>
            </a:r>
            <a:endParaRPr sz="1400"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8774" l="0" r="0" t="30119"/>
          <a:stretch/>
        </p:blipFill>
        <p:spPr>
          <a:xfrm>
            <a:off x="4927121" y="1307850"/>
            <a:ext cx="3891880" cy="3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 Cont.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1156825" y="1125425"/>
            <a:ext cx="4001400" cy="3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Within these waveforms,  we observed the phenomenon called a spin echo.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This “echo” is the second signal produced after the </a:t>
            </a:r>
            <a:r>
              <a:rPr lang="en" sz="1500"/>
              <a:t>initial</a:t>
            </a:r>
            <a:r>
              <a:rPr lang="en" sz="1500"/>
              <a:t> 90</a:t>
            </a:r>
            <a:r>
              <a:rPr baseline="30000" lang="en" sz="1500"/>
              <a:t>o</a:t>
            </a:r>
            <a:r>
              <a:rPr lang="en" sz="1500"/>
              <a:t> pulse, which in turn is produced by a 180</a:t>
            </a:r>
            <a:r>
              <a:rPr baseline="30000" lang="en" sz="1500"/>
              <a:t>o</a:t>
            </a:r>
            <a:r>
              <a:rPr lang="en" sz="1500"/>
              <a:t> pulse.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This reversal of spin direction causes slower spins to be ahead of the faster spins and where they converge is the spin echo. 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Due to the spins interacting with each other, there </a:t>
            </a:r>
            <a:r>
              <a:rPr lang="en" sz="1500"/>
              <a:t>should</a:t>
            </a:r>
            <a:r>
              <a:rPr lang="en" sz="1500"/>
              <a:t> be a significant loss in energy that is </a:t>
            </a:r>
            <a:r>
              <a:rPr lang="en" sz="1500"/>
              <a:t>apparent</a:t>
            </a:r>
            <a:r>
              <a:rPr lang="en" sz="1500"/>
              <a:t> in the spin echo having a smaller amplitude. This was not observed. 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The divisions for the synthesizer frequency(above) and the pickup probe frequency(below) are 2V and 0.1V, respectively.</a:t>
            </a:r>
            <a:endParaRPr sz="1500"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14105" l="0" r="0" t="28787"/>
          <a:stretch/>
        </p:blipFill>
        <p:spPr>
          <a:xfrm>
            <a:off x="5509850" y="918725"/>
            <a:ext cx="2649398" cy="20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850" y="3106100"/>
            <a:ext cx="2649400" cy="178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97500" y="346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 Cont.</a:t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1219075" y="911050"/>
            <a:ext cx="4020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8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n" sz="1405"/>
              <a:t>As shown in the previous slide, an echo is produced when the faster and slower spins </a:t>
            </a:r>
            <a:r>
              <a:rPr lang="en" sz="1405"/>
              <a:t>rephase</a:t>
            </a:r>
            <a:r>
              <a:rPr lang="en" sz="1405"/>
              <a:t> and dephase. </a:t>
            </a:r>
            <a:endParaRPr sz="1405"/>
          </a:p>
          <a:p>
            <a:pPr indent="-3178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n" sz="1405"/>
              <a:t>Assuming the echo is an ideal echo and </a:t>
            </a:r>
            <a:r>
              <a:rPr lang="en" sz="1405"/>
              <a:t>possesses </a:t>
            </a:r>
            <a:r>
              <a:rPr lang="en" sz="1405"/>
              <a:t> a lower </a:t>
            </a:r>
            <a:r>
              <a:rPr lang="en" sz="1405"/>
              <a:t>amplitude</a:t>
            </a:r>
            <a:r>
              <a:rPr lang="en" sz="1405"/>
              <a:t> than the 90</a:t>
            </a:r>
            <a:r>
              <a:rPr baseline="30000" lang="en" sz="1405"/>
              <a:t>o</a:t>
            </a:r>
            <a:r>
              <a:rPr lang="en" sz="1405"/>
              <a:t> pulse, there is a clear decay constant being implemented. </a:t>
            </a:r>
            <a:endParaRPr sz="1405"/>
          </a:p>
          <a:p>
            <a:pPr indent="-3178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n" sz="1405"/>
              <a:t>The easiest way to then </a:t>
            </a:r>
            <a:r>
              <a:rPr lang="en" sz="1405"/>
              <a:t>accurately</a:t>
            </a:r>
            <a:r>
              <a:rPr lang="en" sz="1405"/>
              <a:t> measure the decay constant, T</a:t>
            </a:r>
            <a:r>
              <a:rPr baseline="-25000" lang="en" sz="1405"/>
              <a:t>2</a:t>
            </a:r>
            <a:r>
              <a:rPr lang="en" sz="1405"/>
              <a:t>, is to either decrease the time between pulses  or to have more pulses. </a:t>
            </a:r>
            <a:endParaRPr sz="1405"/>
          </a:p>
          <a:p>
            <a:pPr indent="-3178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n" sz="1405"/>
              <a:t>The latter </a:t>
            </a:r>
            <a:r>
              <a:rPr lang="en" sz="1405"/>
              <a:t>choice</a:t>
            </a:r>
            <a:r>
              <a:rPr lang="en" sz="1405"/>
              <a:t> was </a:t>
            </a:r>
            <a:r>
              <a:rPr lang="en" sz="1405"/>
              <a:t>clearly</a:t>
            </a:r>
            <a:r>
              <a:rPr lang="en" sz="1405"/>
              <a:t> chosen as seen on the right and you can see that T</a:t>
            </a:r>
            <a:r>
              <a:rPr baseline="-25000" lang="en" sz="1405"/>
              <a:t>2</a:t>
            </a:r>
            <a:r>
              <a:rPr lang="en" sz="1405"/>
              <a:t> becomes much more easier to graphically calculate in this form.</a:t>
            </a:r>
            <a:endParaRPr sz="1405"/>
          </a:p>
          <a:p>
            <a:pPr indent="-3178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n" sz="1405"/>
              <a:t>T</a:t>
            </a:r>
            <a:r>
              <a:rPr baseline="-25000" lang="en" sz="1405"/>
              <a:t>2</a:t>
            </a:r>
            <a:r>
              <a:rPr lang="en" sz="1405"/>
              <a:t> is then proportional to this decrease in </a:t>
            </a:r>
            <a:r>
              <a:rPr lang="en" sz="1405"/>
              <a:t>amplitude with a division of 1V.</a:t>
            </a:r>
            <a:endParaRPr sz="1405"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12112" l="0" r="0" t="31444"/>
          <a:stretch/>
        </p:blipFill>
        <p:spPr>
          <a:xfrm>
            <a:off x="5239975" y="1444084"/>
            <a:ext cx="3635699" cy="273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 Cont.</a:t>
            </a:r>
            <a:endParaRPr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From the given waveforms, the following relaxation times were observed.  Here, T</a:t>
            </a:r>
            <a:r>
              <a:rPr baseline="-25000" lang="en" sz="1500"/>
              <a:t>1</a:t>
            </a:r>
            <a:r>
              <a:rPr lang="en" sz="1500"/>
              <a:t> represents the spin-lattice relaxation time and T</a:t>
            </a:r>
            <a:r>
              <a:rPr baseline="-25000" lang="en" sz="1500"/>
              <a:t>2</a:t>
            </a:r>
            <a:r>
              <a:rPr lang="en" sz="1500"/>
              <a:t> is the spin-spin relaxation time.</a:t>
            </a:r>
            <a:endParaRPr sz="1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</a:t>
            </a:r>
            <a:r>
              <a:rPr baseline="-25000" lang="en" sz="2500"/>
              <a:t>1</a:t>
            </a:r>
            <a:r>
              <a:rPr lang="en" sz="2500"/>
              <a:t>= 25 ms +/- 1 ms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</a:t>
            </a:r>
            <a:r>
              <a:rPr baseline="-25000" lang="en" sz="2500"/>
              <a:t>2</a:t>
            </a:r>
            <a:r>
              <a:rPr lang="en" sz="2500"/>
              <a:t>= 15 ms +/- 1 ms</a:t>
            </a:r>
            <a:endParaRPr sz="2500"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950" y="1491425"/>
            <a:ext cx="3851975" cy="306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1297500" y="1195750"/>
            <a:ext cx="7190100" cy="3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To conclude, NMR was successfully observed in the various waveforms that were shown. Resonance was achieved between the pickup probe and the synthesizer frequency, which </a:t>
            </a:r>
            <a:r>
              <a:rPr lang="en" sz="1700"/>
              <a:t>allowed</a:t>
            </a:r>
            <a:r>
              <a:rPr lang="en" sz="1700"/>
              <a:t> us to </a:t>
            </a:r>
            <a:r>
              <a:rPr lang="en" sz="1700"/>
              <a:t>achieve</a:t>
            </a:r>
            <a:r>
              <a:rPr lang="en" sz="1700"/>
              <a:t> accurate results when the waveforms are in phase. Then,  the spin-spin relaxation time, T</a:t>
            </a:r>
            <a:r>
              <a:rPr baseline="-25000" lang="en" sz="1700"/>
              <a:t>2</a:t>
            </a:r>
            <a:r>
              <a:rPr lang="en" sz="1700"/>
              <a:t>, was observed in three separate waveforms. For the FID waveform, the spin echo waveform, and the multiple echo waveform, the exponential decay was observed. The spin-lattice relaxation time, T</a:t>
            </a:r>
            <a:r>
              <a:rPr baseline="-25000" lang="en" sz="1700"/>
              <a:t>1</a:t>
            </a:r>
            <a:r>
              <a:rPr lang="en" sz="1700"/>
              <a:t>, can thus be calculated analytically using the equation in slide 5. T</a:t>
            </a:r>
            <a:r>
              <a:rPr baseline="-25000" lang="en" sz="1700"/>
              <a:t>1</a:t>
            </a:r>
            <a:r>
              <a:rPr lang="en" sz="1700"/>
              <a:t> is </a:t>
            </a:r>
            <a:r>
              <a:rPr lang="en" sz="1700"/>
              <a:t>25 +/- 1 ms</a:t>
            </a:r>
            <a:r>
              <a:rPr lang="en" sz="1700"/>
              <a:t>  and T</a:t>
            </a:r>
            <a:r>
              <a:rPr baseline="-25000" lang="en" sz="1700"/>
              <a:t>2</a:t>
            </a:r>
            <a:r>
              <a:rPr lang="en" sz="1700"/>
              <a:t> is 1</a:t>
            </a:r>
            <a:r>
              <a:rPr lang="en" sz="1700"/>
              <a:t>5 +/- 1 ms.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163200" y="1436925"/>
            <a:ext cx="88176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Rabi, I.I.; Zacharias, J.R.; Millman, S. &amp; Kusch, P. (1938). </a:t>
            </a:r>
            <a:r>
              <a:rPr lang="en" u="sng">
                <a:solidFill>
                  <a:schemeClr val="hlink"/>
                </a:solidFill>
                <a:hlinkClick r:id="rId3"/>
              </a:rPr>
              <a:t>"A New Method of Measuring Nuclear Magnetic Moment"</a:t>
            </a:r>
            <a:r>
              <a:rPr lang="en"/>
              <a:t>. </a:t>
            </a:r>
            <a:r>
              <a:rPr lang="en" u="sng">
                <a:solidFill>
                  <a:schemeClr val="hlink"/>
                </a:solidFill>
                <a:hlinkClick r:id="rId4"/>
              </a:rPr>
              <a:t>Physical Review</a:t>
            </a:r>
            <a:r>
              <a:rPr lang="en"/>
              <a:t>. 53 (4): 318–327. </a:t>
            </a:r>
            <a:r>
              <a:rPr lang="en" u="sng">
                <a:solidFill>
                  <a:schemeClr val="hlink"/>
                </a:solidFill>
                <a:hlinkClick r:id="rId5"/>
              </a:rPr>
              <a:t>Bibcode</a:t>
            </a:r>
            <a:r>
              <a:rPr lang="en"/>
              <a:t>:</a:t>
            </a:r>
            <a:r>
              <a:rPr lang="en" u="sng">
                <a:solidFill>
                  <a:schemeClr val="hlink"/>
                </a:solidFill>
                <a:hlinkClick r:id="rId6"/>
              </a:rPr>
              <a:t>1938PhRv...53..318R</a:t>
            </a:r>
            <a:r>
              <a:rPr lang="en"/>
              <a:t>. </a:t>
            </a:r>
            <a:r>
              <a:rPr lang="en" u="sng">
                <a:solidFill>
                  <a:schemeClr val="hlink"/>
                </a:solidFill>
                <a:hlinkClick r:id="rId7"/>
              </a:rPr>
              <a:t>doi</a:t>
            </a:r>
            <a:r>
              <a:rPr lang="en"/>
              <a:t>:</a:t>
            </a:r>
            <a:r>
              <a:rPr lang="en" u="sng">
                <a:solidFill>
                  <a:schemeClr val="hlink"/>
                </a:solidFill>
                <a:hlinkClick r:id="rId8"/>
              </a:rPr>
              <a:t>10.1103/PhysRev.53.318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Filler, Aaron (2009). </a:t>
            </a:r>
            <a:r>
              <a:rPr lang="en" u="sng">
                <a:solidFill>
                  <a:schemeClr val="hlink"/>
                </a:solidFill>
                <a:hlinkClick r:id="rId9"/>
              </a:rPr>
              <a:t>"The History, Development and Impact of Computed Imaging in Neurological Diagnosis and Neurosurgery: CT, MRI, and DTI"</a:t>
            </a:r>
            <a:r>
              <a:rPr lang="en"/>
              <a:t>. Nature Precedings. </a:t>
            </a:r>
            <a:r>
              <a:rPr lang="en" u="sng">
                <a:solidFill>
                  <a:schemeClr val="hlink"/>
                </a:solidFill>
                <a:hlinkClick r:id="rId10"/>
              </a:rPr>
              <a:t>doi</a:t>
            </a:r>
            <a:r>
              <a:rPr lang="en"/>
              <a:t>:</a:t>
            </a:r>
            <a:r>
              <a:rPr lang="en" u="sng">
                <a:solidFill>
                  <a:schemeClr val="hlink"/>
                </a:solidFill>
                <a:hlinkClick r:id="rId11"/>
              </a:rPr>
              <a:t>10.1038/npre.2009.3267.5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Hall, L. D. "Nuclear magnetic resonance." Advances in carbohydrate chemistry 19 (1964): 51-93.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Harris, Robin Kingsley. "Nuclear magnetic resonance spectroscopy." (1986).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Young, Ian. "Nuclear magnetic resonance imaging." Electronics and Power 30.3 (1984): 205-210.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Bock, Klaus, and Christian Pedersen. "Carbon-13 nuclear magnetic resonance spectroscopy of monosaccharides." Advances in carbohydrate chemistry and biochemistry. Vol. 41. Academic Press, 1983. 27-66.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Significance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0" y="1307850"/>
            <a:ext cx="580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81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63"/>
              <a:buChar char="●"/>
            </a:pPr>
            <a:r>
              <a:rPr lang="en" sz="1562"/>
              <a:t>Discovered in 1938 by Physicist Isidor Rabi who received a Nobel Prize for his work</a:t>
            </a:r>
            <a:endParaRPr sz="1562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62"/>
          </a:p>
          <a:p>
            <a:pPr indent="-32781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3"/>
              <a:buChar char="●"/>
            </a:pPr>
            <a:r>
              <a:rPr lang="en" sz="1562"/>
              <a:t>In 1974, Physicists Peter Mansfield and Paul Lauterbur used NMR to generate images of animal organs</a:t>
            </a:r>
            <a:endParaRPr sz="1562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62"/>
          </a:p>
          <a:p>
            <a:pPr indent="-32781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3"/>
              <a:buChar char="●"/>
            </a:pPr>
            <a:r>
              <a:rPr lang="en" sz="1562"/>
              <a:t>This laid the foundation for MRI technology to be engineered</a:t>
            </a:r>
            <a:endParaRPr sz="1562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62"/>
          </a:p>
          <a:p>
            <a:pPr indent="-32781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3"/>
              <a:buChar char="●"/>
            </a:pPr>
            <a:r>
              <a:rPr lang="en" sz="1562"/>
              <a:t>Applications also found in analytical chemistry (C13 NMR), any non-destructive testing, and even Quantum Computing!</a:t>
            </a:r>
            <a:endParaRPr sz="1562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025" y="0"/>
            <a:ext cx="1822975" cy="25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175" y="3106675"/>
            <a:ext cx="2036825" cy="20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0" y="1478175"/>
            <a:ext cx="470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m</a:t>
            </a:r>
            <a:r>
              <a:rPr lang="en" sz="1500"/>
              <a:t>atter is made up of atoms (except maybe Dark matter idk)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atoms have a nucleus at their center.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protons and neutrons within the nucleus may have a small magnetic moment (Nuclear Spin)</a:t>
            </a:r>
            <a:endParaRPr sz="15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2662942"/>
            <a:ext cx="2971801" cy="248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0" y="-12"/>
            <a:ext cx="29718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Nuclear Magnetic Resonance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059175" y="1002750"/>
            <a:ext cx="7846500" cy="4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6231" lvl="0" marL="457200" rtl="0" algn="l">
              <a:spcBef>
                <a:spcPts val="0"/>
              </a:spcBef>
              <a:spcAft>
                <a:spcPts val="0"/>
              </a:spcAft>
              <a:buSzPts val="1538"/>
              <a:buChar char="●"/>
            </a:pPr>
            <a:r>
              <a:rPr lang="en" sz="1537"/>
              <a:t>Sample can b</a:t>
            </a:r>
            <a:r>
              <a:rPr lang="en" sz="1537"/>
              <a:t>e</a:t>
            </a:r>
            <a:r>
              <a:rPr lang="en" sz="1537"/>
              <a:t> put into a constant magnetic field (CMF) which causes sample’s nuclear spin to be in the same direction </a:t>
            </a:r>
            <a:endParaRPr sz="153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37"/>
          </a:p>
          <a:p>
            <a:pPr indent="-326231" lvl="0" marL="457200" rtl="0" algn="l">
              <a:spcBef>
                <a:spcPts val="1200"/>
              </a:spcBef>
              <a:spcAft>
                <a:spcPts val="0"/>
              </a:spcAft>
              <a:buSzPts val="1538"/>
              <a:buChar char="●"/>
            </a:pPr>
            <a:r>
              <a:rPr lang="en" sz="1537"/>
              <a:t>An oscillating magnetic field  can be introduced perpendicular to the CMF</a:t>
            </a:r>
            <a:endParaRPr sz="153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37"/>
          </a:p>
          <a:p>
            <a:pPr indent="-326231" lvl="0" marL="457200" rtl="0" algn="l">
              <a:spcBef>
                <a:spcPts val="1200"/>
              </a:spcBef>
              <a:spcAft>
                <a:spcPts val="0"/>
              </a:spcAft>
              <a:buSzPts val="1538"/>
              <a:buChar char="●"/>
            </a:pPr>
            <a:r>
              <a:rPr lang="en" sz="1537"/>
              <a:t>This field causes the nuclear spin of the sample to rotate until it reaches an observable resonant frequency</a:t>
            </a:r>
            <a:endParaRPr sz="153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37"/>
          </a:p>
          <a:p>
            <a:pPr indent="-326231" lvl="0" marL="457200" rtl="0" algn="l">
              <a:spcBef>
                <a:spcPts val="1200"/>
              </a:spcBef>
              <a:spcAft>
                <a:spcPts val="0"/>
              </a:spcAft>
              <a:buSzPts val="1538"/>
              <a:buChar char="●"/>
            </a:pPr>
            <a:r>
              <a:rPr lang="en" sz="1537"/>
              <a:t>The spin of the sample can be relaxed and the time it takes to return to the CMF direction can be measured</a:t>
            </a:r>
            <a:endParaRPr sz="153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r>
              <a:rPr lang="en"/>
              <a:t> </a:t>
            </a:r>
            <a:r>
              <a:rPr lang="en"/>
              <a:t>Math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0" y="1410000"/>
            <a:ext cx="5719500" cy="3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Differential Equation which governs the initial magnetization of a sample placed into a constant magnetic field.</a:t>
            </a:r>
            <a:endParaRPr sz="15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b="1" lang="en" sz="1550"/>
              <a:t>T1</a:t>
            </a:r>
            <a:r>
              <a:rPr lang="en" sz="1550"/>
              <a:t> is the significant variable here = </a:t>
            </a:r>
            <a:r>
              <a:rPr b="1" lang="en" sz="1550"/>
              <a:t>Spin-Lattice Relaxation</a:t>
            </a:r>
            <a:r>
              <a:rPr lang="en" sz="1550"/>
              <a:t> Time</a:t>
            </a:r>
            <a:endParaRPr sz="15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Graph shows the solution to this equation</a:t>
            </a:r>
            <a:endParaRPr sz="15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Depicts the time it takes for a sample’s magnetic field to orientate in the direction of the applied magnetic field.</a:t>
            </a:r>
            <a:endParaRPr sz="155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55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200" y="1360050"/>
            <a:ext cx="287288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0" y="3076575"/>
            <a:ext cx="32385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Math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0" y="1567550"/>
            <a:ext cx="49371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Differential Equations which describe decay in the XY coordinate plane from resonance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T2 = </a:t>
            </a:r>
            <a:r>
              <a:rPr b="1" lang="en" sz="1500"/>
              <a:t>Spin-Spin Relaxation</a:t>
            </a:r>
            <a:r>
              <a:rPr lang="en" sz="1500"/>
              <a:t> Time</a:t>
            </a:r>
            <a:endParaRPr sz="15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175" y="1469575"/>
            <a:ext cx="4067825" cy="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50" y="2343024"/>
            <a:ext cx="5763050" cy="28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Spin-Lattice Relaxation and Spin-Spin Relaxation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Spin-Lattice Relaxation</a:t>
            </a:r>
            <a:endParaRPr b="1" sz="15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Represented as T1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Rate at which the the Mz component of the sample </a:t>
            </a:r>
            <a:r>
              <a:rPr lang="en"/>
              <a:t>magnetic</a:t>
            </a:r>
            <a:r>
              <a:rPr lang="en"/>
              <a:t> vector recovers towards the initial magnetic field direction</a:t>
            </a:r>
            <a:endParaRPr/>
          </a:p>
        </p:txBody>
      </p:sp>
      <p:sp>
        <p:nvSpPr>
          <p:cNvPr id="180" name="Google Shape;180;p1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Spin-Spin Relaxation</a:t>
            </a:r>
            <a:endParaRPr b="1" sz="15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Represented as T2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Time it takes for the x &amp; y components of magnetism to decay leaving only the magnetic vector in the z-direction 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50" y="3393850"/>
            <a:ext cx="30861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225" y="3537163"/>
            <a:ext cx="3964974" cy="6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Posed Question</a:t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0" y="211470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/>
              <a:t>How can NMR be experimentally observed and what are its properties? </a:t>
            </a:r>
            <a:endParaRPr b="1"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Description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734825" y="1307850"/>
            <a:ext cx="34854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experimental module consists of 4 separate components being used which is  the magnet, the oscilloscope, the PS2 controller, and the pulse programmer. 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mineral oil sample is placed into the magnet, with the oscilloscope being connected to the pulse programmer. 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PS2 controller is adjusted for each direction for least interference. 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pulse programmer is also set for specific configurations on the receiver, synthesizer and pulse sections.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mineral oil sample was used for each trial and by adjusting the pulse programmer, we were able to produce multiple waveforms.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then allows us to calculate the relaxation times, T</a:t>
            </a:r>
            <a:r>
              <a:rPr baseline="-25000" lang="en"/>
              <a:t>1</a:t>
            </a:r>
            <a:r>
              <a:rPr lang="en"/>
              <a:t> and T</a:t>
            </a:r>
            <a:r>
              <a:rPr baseline="-25000" lang="en"/>
              <a:t>2</a:t>
            </a:r>
            <a:r>
              <a:rPr lang="en"/>
              <a:t>.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7775"/>
            <a:ext cx="4287210" cy="32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